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9" r:id="rId4"/>
    <p:sldId id="283" r:id="rId5"/>
    <p:sldId id="278" r:id="rId6"/>
    <p:sldId id="280" r:id="rId7"/>
    <p:sldId id="282" r:id="rId8"/>
    <p:sldId id="281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학습 관리 시스템 업데이트 논의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116" y="603636"/>
            <a:ext cx="76128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슬라이드 시스템의 업데이트는 지속적으로 이루어질 필요가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따라서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씨젠</a:t>
            </a:r>
            <a:r>
              <a:rPr lang="ko-KR" altLang="en-US" sz="1400" dirty="0" smtClean="0">
                <a:latin typeface="+mj-ea"/>
                <a:ea typeface="+mj-ea"/>
              </a:rPr>
              <a:t> 자체에서 슬라이드 시스템의 업데이트가 가능하도록 시스템 구성 및 가이드가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여러가지 협의가 필요한것으로 보임 </a:t>
            </a:r>
            <a:r>
              <a:rPr lang="en-US" altLang="ko-KR" sz="1400" dirty="0" smtClean="0">
                <a:latin typeface="+mj-ea"/>
                <a:ea typeface="+mj-ea"/>
              </a:rPr>
              <a:t>[</a:t>
            </a:r>
            <a:r>
              <a:rPr lang="ko-KR" altLang="en-US" sz="1400" dirty="0" smtClean="0">
                <a:latin typeface="+mj-ea"/>
                <a:ea typeface="+mj-ea"/>
              </a:rPr>
              <a:t>범위 및 방향성</a:t>
            </a:r>
            <a:r>
              <a:rPr lang="en-US" altLang="ko-KR" sz="1400" dirty="0" smtClean="0">
                <a:latin typeface="+mj-ea"/>
                <a:ea typeface="+mj-ea"/>
              </a:rPr>
              <a:t>]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  <a:ea typeface="+mj-ea"/>
              </a:rPr>
              <a:t>슬라이드 학습 관리 시스템의 목표</a:t>
            </a:r>
            <a:endParaRPr lang="en-US" altLang="ko-KR" sz="1400" b="1" u="sng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미세한 변화에 대한 자체 대응</a:t>
            </a:r>
            <a:r>
              <a:rPr lang="en-US" altLang="ko-KR" sz="1400" dirty="0">
                <a:latin typeface="+mj-ea"/>
              </a:rPr>
              <a:t>-</a:t>
            </a:r>
            <a:r>
              <a:rPr lang="ko-KR" altLang="en-US" sz="1400" dirty="0">
                <a:latin typeface="+mj-ea"/>
              </a:rPr>
              <a:t>면역력 확보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예상치 못한 데이터에 대한 </a:t>
            </a:r>
            <a:r>
              <a:rPr lang="ko-KR" altLang="en-US" sz="1400" dirty="0" err="1">
                <a:latin typeface="+mj-ea"/>
              </a:rPr>
              <a:t>필터링</a:t>
            </a:r>
            <a:r>
              <a:rPr lang="ko-KR" altLang="en-US" sz="1400" dirty="0">
                <a:latin typeface="+mj-ea"/>
              </a:rPr>
              <a:t> 능력 확보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시간이 지남에 따라 과거의 불확실한 슬라이드들은 제거되고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일관성을 유지한 데이터로 학습됨 모델로의 성장이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  <a:ea typeface="+mj-ea"/>
              </a:rPr>
              <a:t>예시</a:t>
            </a:r>
            <a:r>
              <a:rPr lang="en-US" altLang="ko-KR" sz="1400" b="1" u="sng" dirty="0" smtClean="0">
                <a:latin typeface="+mj-ea"/>
                <a:ea typeface="+mj-ea"/>
              </a:rPr>
              <a:t>) </a:t>
            </a:r>
            <a:r>
              <a:rPr lang="ko-KR" altLang="en-US" sz="1400" b="1" u="sng" dirty="0" smtClean="0">
                <a:latin typeface="+mj-ea"/>
                <a:ea typeface="+mj-ea"/>
              </a:rPr>
              <a:t>새로운 슬라이드 만큼</a:t>
            </a:r>
            <a:r>
              <a:rPr lang="en-US" altLang="ko-KR" sz="1400" b="1" u="sng" dirty="0" smtClean="0">
                <a:latin typeface="+mj-ea"/>
                <a:ea typeface="+mj-ea"/>
              </a:rPr>
              <a:t>, </a:t>
            </a:r>
            <a:r>
              <a:rPr lang="ko-KR" altLang="en-US" sz="1400" b="1" u="sng" dirty="0" smtClean="0">
                <a:latin typeface="+mj-ea"/>
                <a:ea typeface="+mj-ea"/>
              </a:rPr>
              <a:t>과거의 슬라이드들 제거</a:t>
            </a:r>
            <a:endParaRPr lang="en-US" altLang="ko-KR" sz="1400" b="1" u="sng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프로필 </a:t>
            </a:r>
            <a:r>
              <a:rPr lang="en-US" altLang="ko-KR" sz="1400" b="1" u="sng" dirty="0" smtClean="0">
                <a:latin typeface="+mj-ea"/>
                <a:ea typeface="+mj-ea"/>
              </a:rPr>
              <a:t>[</a:t>
            </a:r>
            <a:r>
              <a:rPr lang="en-US" altLang="ko-KR" sz="1400" b="1" u="sng" dirty="0" smtClean="0"/>
              <a:t>2021(SG</a:t>
            </a:r>
            <a:r>
              <a:rPr lang="en-US" altLang="ko-KR" sz="1400" b="1" u="sng" dirty="0"/>
              <a:t>)-</a:t>
            </a:r>
            <a:r>
              <a:rPr lang="en-US" altLang="ko-KR" sz="1400" b="1" u="sng" dirty="0" smtClean="0"/>
              <a:t>80]</a:t>
            </a:r>
            <a:r>
              <a:rPr lang="ko-KR" altLang="en-US" sz="1400" dirty="0" smtClean="0"/>
              <a:t>로 촬영되며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동일한 </a:t>
            </a:r>
            <a:r>
              <a:rPr lang="en-US" altLang="ko-KR" sz="1400" dirty="0" smtClean="0"/>
              <a:t>1) slide dimension, 2) quality factor,  3) zoom lv</a:t>
            </a:r>
            <a:r>
              <a:rPr lang="ko-KR" altLang="en-US" sz="1400" dirty="0" smtClean="0"/>
              <a:t>에 해당하는 슬라이드만을 학습용 데이터로 </a:t>
            </a:r>
            <a:r>
              <a:rPr lang="ko-KR" altLang="en-US" sz="1400" dirty="0" err="1" smtClean="0"/>
              <a:t>축적할수</a:t>
            </a:r>
            <a:r>
              <a:rPr lang="ko-KR" altLang="en-US" sz="1400" dirty="0" smtClean="0"/>
              <a:t> 있는 시스템이 필요함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</a:t>
            </a:r>
            <a:r>
              <a:rPr lang="en-US" altLang="ko-KR" sz="1400" dirty="0" smtClean="0"/>
              <a:t>1</a:t>
            </a:r>
            <a:r>
              <a:rPr lang="en-US" altLang="ko-KR" sz="1400" dirty="0"/>
              <a:t>) slide dimension, 2) quality factor,  3) zoom </a:t>
            </a:r>
            <a:r>
              <a:rPr lang="en-US" altLang="ko-KR" sz="1400" dirty="0" smtClean="0"/>
              <a:t>lv</a:t>
            </a:r>
            <a:r>
              <a:rPr lang="ko-KR" altLang="en-US" sz="1400" dirty="0" smtClean="0"/>
              <a:t>를 추출하는 프로그램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프로필 정보는 </a:t>
            </a:r>
            <a:r>
              <a:rPr lang="en-US" altLang="ko-KR" sz="1400" dirty="0" err="1" smtClean="0"/>
              <a:t>openslide</a:t>
            </a:r>
            <a:r>
              <a:rPr lang="ko-KR" altLang="en-US" sz="1400" dirty="0" smtClean="0"/>
              <a:t>로 자동 추출은 불가능함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현제 테스트 중인 프로필이 과거 수정이 이루어졌는지 확인할 방법은 없음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확인중인 프로필 테스트에 모든 것을 확정할 수 없음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위험성을 최소화 하기 위해서는 지속적인 분기별 업데이트가 필요함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시스템 개발 및 추가 유지 보수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슬라이드 담당 학생들은 내년에 이어서 할 확률이 낮음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슬라이드 전담 학생 보충 필요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개발 기간을 논의 하기는 이름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충분한 디자인 필요</a:t>
            </a:r>
            <a:r>
              <a:rPr lang="en-US" altLang="ko-KR" sz="1400" dirty="0" smtClean="0"/>
              <a:t>)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29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화살표 68"/>
          <p:cNvSpPr/>
          <p:nvPr/>
        </p:nvSpPr>
        <p:spPr>
          <a:xfrm>
            <a:off x="994134" y="5066608"/>
            <a:ext cx="892855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852" y="146057"/>
            <a:ext cx="458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</a:t>
            </a:r>
            <a:r>
              <a:rPr lang="ko-KR" altLang="en-US" b="1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664216"/>
            <a:ext cx="4222866" cy="3201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1" y="3198972"/>
            <a:ext cx="4551267" cy="3337842"/>
          </a:xfrm>
          <a:prstGeom prst="rect">
            <a:avLst/>
          </a:prstGeom>
        </p:spPr>
      </p:pic>
      <p:sp>
        <p:nvSpPr>
          <p:cNvPr id="52" name="왼쪽으로 구부러진 화살표 51"/>
          <p:cNvSpPr/>
          <p:nvPr/>
        </p:nvSpPr>
        <p:spPr>
          <a:xfrm rot="18324797">
            <a:off x="4710303" y="1980385"/>
            <a:ext cx="615142" cy="11055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47434" y="2110984"/>
            <a:ext cx="283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컨트롤이 가능하도록 전환</a:t>
            </a:r>
            <a:endParaRPr lang="ko-KR" altLang="en-US" sz="1400" dirty="0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78461" y="5452811"/>
            <a:ext cx="4029415" cy="335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538378" y="4779818"/>
            <a:ext cx="2340083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34272" y="4364182"/>
            <a:ext cx="2346087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슬라이드 필터 모듈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78461" y="5521585"/>
            <a:ext cx="219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필터 모듈 추가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안정성 확보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38494" t="21880" r="49599" b="14592"/>
          <a:stretch/>
        </p:blipFill>
        <p:spPr>
          <a:xfrm>
            <a:off x="654207" y="5009018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타원 67"/>
          <p:cNvSpPr/>
          <p:nvPr/>
        </p:nvSpPr>
        <p:spPr>
          <a:xfrm>
            <a:off x="1170093" y="5003945"/>
            <a:ext cx="517640" cy="517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810395" y="4937138"/>
            <a:ext cx="12554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1) slide dimension </a:t>
            </a:r>
          </a:p>
          <a:p>
            <a:r>
              <a:rPr lang="en-US" altLang="ko-KR" sz="1100" dirty="0" smtClean="0"/>
              <a:t>2</a:t>
            </a:r>
            <a:r>
              <a:rPr lang="en-US" altLang="ko-KR" sz="1100" dirty="0"/>
              <a:t>) quality </a:t>
            </a:r>
            <a:r>
              <a:rPr lang="en-US" altLang="ko-KR" sz="1100" dirty="0" smtClean="0"/>
              <a:t>factor</a:t>
            </a:r>
          </a:p>
          <a:p>
            <a:r>
              <a:rPr lang="en-US" altLang="ko-KR" sz="1100" dirty="0" smtClean="0"/>
              <a:t>3</a:t>
            </a:r>
            <a:r>
              <a:rPr lang="en-US" altLang="ko-KR" sz="1100" dirty="0"/>
              <a:t>) zoom lv</a:t>
            </a:r>
            <a:endParaRPr lang="ko-KR" altLang="en-US" sz="1100" dirty="0"/>
          </a:p>
        </p:txBody>
      </p:sp>
      <p:cxnSp>
        <p:nvCxnSpPr>
          <p:cNvPr id="72" name="꺾인 연결선 71"/>
          <p:cNvCxnSpPr>
            <a:stCxn id="70" idx="2"/>
            <a:endCxn id="76" idx="6"/>
          </p:cNvCxnSpPr>
          <p:nvPr/>
        </p:nvCxnSpPr>
        <p:spPr>
          <a:xfrm rot="5400000">
            <a:off x="1951391" y="5452786"/>
            <a:ext cx="402225" cy="571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1190411" y="5605061"/>
            <a:ext cx="676463" cy="668931"/>
            <a:chOff x="2191474" y="4109186"/>
            <a:chExt cx="1169032" cy="1224136"/>
          </a:xfrm>
        </p:grpSpPr>
        <p:sp>
          <p:nvSpPr>
            <p:cNvPr id="76" name="타원 75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67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254" y="639280"/>
            <a:ext cx="83875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프로필 및 </a:t>
            </a:r>
            <a:r>
              <a:rPr lang="ko-KR" altLang="en-US" sz="1600" b="1" dirty="0" smtClean="0"/>
              <a:t>슬라이드 </a:t>
            </a:r>
            <a:r>
              <a:rPr lang="en-US" altLang="ko-KR" sz="1600" b="1" dirty="0" err="1" smtClean="0"/>
              <a:t>config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슬라이드 </a:t>
            </a:r>
            <a:r>
              <a:rPr lang="en-US" altLang="ko-KR" sz="1600" dirty="0" err="1" smtClean="0"/>
              <a:t>congif</a:t>
            </a:r>
            <a:r>
              <a:rPr lang="ko-KR" altLang="en-US" sz="1600" dirty="0" smtClean="0"/>
              <a:t>의 경우 패치 분류에 강한 영향을 미침 </a:t>
            </a:r>
            <a:r>
              <a:rPr lang="en-US" altLang="ko-KR" sz="1600" dirty="0" smtClean="0"/>
              <a:t>(=&gt; </a:t>
            </a:r>
            <a:r>
              <a:rPr lang="ko-KR" altLang="en-US" sz="1600" dirty="0" smtClean="0"/>
              <a:t>필터</a:t>
            </a:r>
            <a:r>
              <a:rPr lang="en-US" altLang="ko-KR" sz="16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프로필의 경우 전체에 영향을 미치며 결정적으로 </a:t>
            </a:r>
            <a:r>
              <a:rPr lang="en-US" altLang="ko-KR" sz="1600" dirty="0" smtClean="0"/>
              <a:t>slide prediction</a:t>
            </a:r>
            <a:r>
              <a:rPr lang="ko-KR" altLang="en-US" sz="1600" dirty="0" smtClean="0"/>
              <a:t>에 영향을 줌 </a:t>
            </a:r>
            <a:r>
              <a:rPr lang="en-US" altLang="ko-KR" sz="1600" dirty="0" smtClean="0"/>
              <a:t>(=&gt;</a:t>
            </a:r>
            <a:r>
              <a:rPr lang="ko-KR" altLang="en-US" sz="1600" dirty="0" smtClean="0"/>
              <a:t>프로필 </a:t>
            </a:r>
            <a:r>
              <a:rPr lang="ko-KR" altLang="en-US" sz="1600" dirty="0" err="1" smtClean="0"/>
              <a:t>날짜별</a:t>
            </a:r>
            <a:r>
              <a:rPr lang="ko-KR" altLang="en-US" sz="1600" dirty="0" smtClean="0"/>
              <a:t> 저장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문제 사항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설정 정보 및 프로필 만으로는 새로운 슬라이드에 대한 한계가 있음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엣지</a:t>
            </a:r>
            <a:r>
              <a:rPr lang="ko-KR" altLang="en-US" sz="1400" dirty="0" smtClean="0"/>
              <a:t> 조직에 대한 지속적인 불확실성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white space</a:t>
            </a:r>
            <a:r>
              <a:rPr lang="ko-KR" altLang="en-US" sz="1400" dirty="0" smtClean="0"/>
              <a:t>를 많이 포함하는 경우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새로운 결에 대한 대응 불가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 </a:t>
            </a:r>
            <a:r>
              <a:rPr lang="en-US" altLang="ko-KR" sz="1400" dirty="0" smtClean="0"/>
              <a:t>annotation</a:t>
            </a:r>
            <a:r>
              <a:rPr lang="ko-KR" altLang="en-US" sz="1400" dirty="0" smtClean="0"/>
              <a:t>과 기존 </a:t>
            </a:r>
            <a:r>
              <a:rPr lang="ko-KR" altLang="en-US" sz="1400" dirty="0" err="1" smtClean="0"/>
              <a:t>데이터셋</a:t>
            </a:r>
            <a:r>
              <a:rPr lang="ko-KR" altLang="en-US" sz="1400" dirty="0" smtClean="0"/>
              <a:t> 포기는 너무 많은 코스트가 있음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52" y="3840875"/>
            <a:ext cx="4892275" cy="30171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8" y="4017057"/>
            <a:ext cx="1135541" cy="11355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89" y="4017056"/>
            <a:ext cx="1135541" cy="11355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89" y="5647650"/>
            <a:ext cx="1135541" cy="11355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8" y="5647649"/>
            <a:ext cx="1135541" cy="11355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1683404" y="5252553"/>
            <a:ext cx="612686" cy="466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77299" y="6215419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N </a:t>
            </a:r>
            <a:r>
              <a:rPr lang="ko-KR" altLang="en-US" dirty="0" smtClean="0"/>
              <a:t>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1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852" y="146057"/>
            <a:ext cx="458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기존 시스템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689154"/>
            <a:ext cx="7380738" cy="55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화살표 68"/>
          <p:cNvSpPr/>
          <p:nvPr/>
        </p:nvSpPr>
        <p:spPr>
          <a:xfrm>
            <a:off x="6239465" y="2805548"/>
            <a:ext cx="892855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586929"/>
            <a:ext cx="4222866" cy="320131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5763022" y="2570917"/>
            <a:ext cx="2340083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779603" y="2103122"/>
            <a:ext cx="2346087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슬라이드 필터 모듈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rcRect l="38494" t="21880" r="49599" b="14592"/>
          <a:stretch/>
        </p:blipFill>
        <p:spPr>
          <a:xfrm>
            <a:off x="5899538" y="2747958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타원 67"/>
          <p:cNvSpPr/>
          <p:nvPr/>
        </p:nvSpPr>
        <p:spPr>
          <a:xfrm>
            <a:off x="6415424" y="2742885"/>
            <a:ext cx="517640" cy="517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055726" y="2676078"/>
            <a:ext cx="12554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1) slide dimension </a:t>
            </a:r>
          </a:p>
          <a:p>
            <a:r>
              <a:rPr lang="en-US" altLang="ko-KR" sz="1100" dirty="0" smtClean="0"/>
              <a:t>2</a:t>
            </a:r>
            <a:r>
              <a:rPr lang="en-US" altLang="ko-KR" sz="1100" dirty="0"/>
              <a:t>) quality </a:t>
            </a:r>
            <a:r>
              <a:rPr lang="en-US" altLang="ko-KR" sz="1100" dirty="0" smtClean="0"/>
              <a:t>factor</a:t>
            </a:r>
          </a:p>
          <a:p>
            <a:r>
              <a:rPr lang="en-US" altLang="ko-KR" sz="1100" dirty="0" smtClean="0"/>
              <a:t>3</a:t>
            </a:r>
            <a:r>
              <a:rPr lang="en-US" altLang="ko-KR" sz="1100" dirty="0"/>
              <a:t>) zoom lv</a:t>
            </a:r>
            <a:endParaRPr lang="ko-KR" altLang="en-US" sz="1100" dirty="0"/>
          </a:p>
        </p:txBody>
      </p:sp>
      <p:cxnSp>
        <p:nvCxnSpPr>
          <p:cNvPr id="72" name="꺾인 연결선 71"/>
          <p:cNvCxnSpPr>
            <a:stCxn id="70" idx="2"/>
            <a:endCxn id="76" idx="6"/>
          </p:cNvCxnSpPr>
          <p:nvPr/>
        </p:nvCxnSpPr>
        <p:spPr>
          <a:xfrm rot="5400000">
            <a:off x="7196722" y="3191726"/>
            <a:ext cx="402225" cy="571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6435742" y="3344001"/>
            <a:ext cx="676463" cy="668931"/>
            <a:chOff x="2191474" y="4109186"/>
            <a:chExt cx="1169032" cy="1224136"/>
          </a:xfrm>
        </p:grpSpPr>
        <p:sp>
          <p:nvSpPr>
            <p:cNvPr id="76" name="타원 75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꺾인 연결선 7"/>
          <p:cNvCxnSpPr>
            <a:stCxn id="63" idx="2"/>
            <a:endCxn id="3" idx="2"/>
          </p:cNvCxnSpPr>
          <p:nvPr/>
        </p:nvCxnSpPr>
        <p:spPr>
          <a:xfrm rot="5400000">
            <a:off x="4394488" y="2249667"/>
            <a:ext cx="671159" cy="4405994"/>
          </a:xfrm>
          <a:prstGeom prst="bentConnector3">
            <a:avLst>
              <a:gd name="adj1" fmla="val 1340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73303" y="5097248"/>
            <a:ext cx="336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(limit) Annotation </a:t>
            </a:r>
            <a:r>
              <a:rPr lang="ko-KR" altLang="en-US" dirty="0" smtClean="0"/>
              <a:t>비용 아주 높음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8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문서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16382" r="23353" b="17917"/>
          <a:stretch/>
        </p:blipFill>
        <p:spPr bwMode="auto">
          <a:xfrm>
            <a:off x="5392049" y="4401804"/>
            <a:ext cx="774805" cy="9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4320" y="655905"/>
            <a:ext cx="70658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Active learning </a:t>
            </a:r>
            <a:r>
              <a:rPr lang="ko-KR" altLang="en-US" b="1" dirty="0" smtClean="0"/>
              <a:t>방식의 관리 시스템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training data </a:t>
            </a:r>
            <a:r>
              <a:rPr lang="ko-KR" altLang="en-US" sz="1600" dirty="0" smtClean="0"/>
              <a:t>활용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더욱 강건한 모델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효율적인 학습 데이터 생성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추가 </a:t>
            </a:r>
            <a:r>
              <a:rPr lang="en-US" altLang="ko-KR" sz="1600" dirty="0" smtClean="0"/>
              <a:t>annotation 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필요한 패치만 입력 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지속적인 성장 및 미세한 변화에 대한 적응력 확보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** </a:t>
            </a:r>
            <a:r>
              <a:rPr lang="ko-KR" altLang="en-US" sz="1600" dirty="0" smtClean="0"/>
              <a:t>모든 패치에 대해서 수정할 필요가 없음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4" y="2791538"/>
            <a:ext cx="4563744" cy="2310505"/>
          </a:xfrm>
          <a:prstGeom prst="rect">
            <a:avLst/>
          </a:prstGeom>
        </p:spPr>
      </p:pic>
      <p:sp>
        <p:nvSpPr>
          <p:cNvPr id="5" name="원통 4"/>
          <p:cNvSpPr/>
          <p:nvPr/>
        </p:nvSpPr>
        <p:spPr>
          <a:xfrm>
            <a:off x="5121885" y="4896412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I (artificial intelligence) icon set. 이미지 (867255586) - 게티이미지뱅크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4" t="10008" r="18258" b="8790"/>
          <a:stretch/>
        </p:blipFill>
        <p:spPr bwMode="auto">
          <a:xfrm>
            <a:off x="6450676" y="4702619"/>
            <a:ext cx="1579419" cy="20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왼쪽으로 구부러진 화살표 6"/>
          <p:cNvSpPr/>
          <p:nvPr/>
        </p:nvSpPr>
        <p:spPr>
          <a:xfrm rot="18046510">
            <a:off x="5943004" y="3422917"/>
            <a:ext cx="731520" cy="13276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7363112">
            <a:off x="4759930" y="5390525"/>
            <a:ext cx="723910" cy="13276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28384" y="-99392"/>
            <a:ext cx="79208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980728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2004" y="437947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active learning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2" y="3262696"/>
            <a:ext cx="8633068" cy="33569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19590" y="4941168"/>
            <a:ext cx="8640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2004" y="1124744"/>
            <a:ext cx="676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active learning, this means the selected samples should be the most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selected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subsets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labeled by an oracle, integrated into the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labeled data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4320" y="655905"/>
            <a:ext cx="7065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핵심 접근법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261259"/>
            <a:ext cx="4216865" cy="3932483"/>
          </a:xfrm>
          <a:prstGeom prst="rect">
            <a:avLst/>
          </a:prstGeom>
        </p:spPr>
      </p:pic>
      <p:sp>
        <p:nvSpPr>
          <p:cNvPr id="13" name="원통 12"/>
          <p:cNvSpPr/>
          <p:nvPr/>
        </p:nvSpPr>
        <p:spPr>
          <a:xfrm>
            <a:off x="1903614" y="1201986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43942" y="1518519"/>
            <a:ext cx="196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Seegene</a:t>
            </a:r>
            <a:r>
              <a:rPr lang="en-US" altLang="ko-KR" dirty="0" smtClean="0"/>
              <a:t> DB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03614" y="3075709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10" idx="0"/>
          </p:cNvCxnSpPr>
          <p:nvPr/>
        </p:nvCxnSpPr>
        <p:spPr>
          <a:xfrm flipH="1">
            <a:off x="2076238" y="1920622"/>
            <a:ext cx="97540" cy="1155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2131" y="18581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 저장된 패치의 좌표 정보를 활용</a:t>
            </a:r>
            <a:endParaRPr lang="en-US" altLang="ko-KR" sz="1600" dirty="0"/>
          </a:p>
        </p:txBody>
      </p:sp>
      <p:pic>
        <p:nvPicPr>
          <p:cNvPr id="24" name="Picture 2" descr="문서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16382" r="23353" b="17917"/>
          <a:stretch/>
        </p:blipFill>
        <p:spPr bwMode="auto">
          <a:xfrm>
            <a:off x="5193733" y="4085921"/>
            <a:ext cx="774805" cy="9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원통 24"/>
          <p:cNvSpPr/>
          <p:nvPr/>
        </p:nvSpPr>
        <p:spPr>
          <a:xfrm>
            <a:off x="4923569" y="4580529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01804" y="4813068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2" idx="3"/>
            <a:endCxn id="25" idx="2"/>
          </p:cNvCxnSpPr>
          <p:nvPr/>
        </p:nvCxnSpPr>
        <p:spPr>
          <a:xfrm flipV="1">
            <a:off x="3416531" y="4939847"/>
            <a:ext cx="1507038" cy="35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824" y="4938146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D-&gt;N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936077" y="535909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새로운 </a:t>
            </a:r>
            <a:r>
              <a:rPr lang="en-US" altLang="ko-KR" sz="1600" dirty="0" smtClean="0"/>
              <a:t>table</a:t>
            </a:r>
            <a:r>
              <a:rPr lang="ko-KR" altLang="en-US" sz="1600" dirty="0" smtClean="0"/>
              <a:t>에 수정된 레이블 저장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현재 가능성 논의 중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줌레벨이</a:t>
            </a:r>
            <a:r>
              <a:rPr lang="ko-KR" altLang="en-US" sz="1600" dirty="0" smtClean="0">
                <a:solidFill>
                  <a:srgbClr val="FF0000"/>
                </a:solidFill>
              </a:rPr>
              <a:t> 같다면 가능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6135" y="6477702"/>
            <a:ext cx="5511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모든 패치에 대해서 수정할 필요가 </a:t>
            </a:r>
            <a:r>
              <a:rPr lang="ko-KR" altLang="en-US" sz="1200" b="1" dirty="0" smtClean="0"/>
              <a:t>없음 </a:t>
            </a:r>
            <a:r>
              <a:rPr lang="en-US" altLang="ko-KR" sz="1200" b="1" dirty="0" smtClean="0"/>
              <a:t>– </a:t>
            </a:r>
            <a:r>
              <a:rPr lang="ko-KR" altLang="en-US" sz="1200" b="1" dirty="0" smtClean="0"/>
              <a:t>가르치고 싶은 패치만 선택</a:t>
            </a:r>
            <a:endParaRPr lang="en-US" altLang="ko-KR" sz="1200" b="1" dirty="0"/>
          </a:p>
        </p:txBody>
      </p:sp>
      <p:cxnSp>
        <p:nvCxnSpPr>
          <p:cNvPr id="34" name="직선 화살표 연결선 33"/>
          <p:cNvCxnSpPr>
            <a:stCxn id="25" idx="4"/>
          </p:cNvCxnSpPr>
          <p:nvPr/>
        </p:nvCxnSpPr>
        <p:spPr>
          <a:xfrm flipV="1">
            <a:off x="5463897" y="4938146"/>
            <a:ext cx="1340020" cy="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03918" y="3761310"/>
            <a:ext cx="2182142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97913" y="3330750"/>
            <a:ext cx="2187741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패치 생성 모듈</a:t>
            </a:r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l="38494" t="21880" r="49599" b="14592"/>
          <a:stretch/>
        </p:blipFill>
        <p:spPr>
          <a:xfrm>
            <a:off x="6940433" y="3938351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0" name="꺾인 연결선 39"/>
          <p:cNvCxnSpPr>
            <a:stCxn id="38" idx="0"/>
            <a:endCxn id="24" idx="0"/>
          </p:cNvCxnSpPr>
          <p:nvPr/>
        </p:nvCxnSpPr>
        <p:spPr>
          <a:xfrm rot="16200000" flipH="1" flipV="1">
            <a:off x="6358874" y="2553011"/>
            <a:ext cx="755171" cy="2310648"/>
          </a:xfrm>
          <a:prstGeom prst="bentConnector3">
            <a:avLst>
              <a:gd name="adj1" fmla="val -302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463897" y="2734397"/>
            <a:ext cx="32229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기존 </a:t>
            </a:r>
            <a:r>
              <a:rPr lang="en-US" altLang="ko-KR" sz="1600" dirty="0" smtClean="0"/>
              <a:t>training dataset</a:t>
            </a:r>
            <a:r>
              <a:rPr lang="ko-KR" altLang="en-US" sz="1600" dirty="0" smtClean="0"/>
              <a:t>에 패치 추가</a:t>
            </a:r>
            <a:endParaRPr lang="en-US" altLang="ko-KR" sz="16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r="13387"/>
          <a:stretch/>
        </p:blipFill>
        <p:spPr>
          <a:xfrm>
            <a:off x="7437387" y="4302032"/>
            <a:ext cx="1525598" cy="8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</TotalTime>
  <Words>471</Words>
  <Application>Microsoft Office PowerPoint</Application>
  <PresentationFormat>화면 슬라이드 쇼(4:3)</PresentationFormat>
  <Paragraphs>70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Malgun Gothic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60</cp:revision>
  <dcterms:created xsi:type="dcterms:W3CDTF">2021-03-24T07:36:17Z</dcterms:created>
  <dcterms:modified xsi:type="dcterms:W3CDTF">2021-04-08T13:03:35Z</dcterms:modified>
</cp:coreProperties>
</file>